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Caveat"/>
      <p:regular r:id="rId24"/>
      <p:bold r:id="rId25"/>
    </p:embeddedFont>
    <p:embeddedFont>
      <p:font typeface="Lobster"/>
      <p:regular r:id="rId26"/>
    </p:embeddedFont>
    <p:embeddedFont>
      <p:font typeface="Average"/>
      <p:regular r:id="rId27"/>
    </p:embeddedFont>
    <p:embeddedFont>
      <p:font typeface="Oswald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Caveat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obster-regular.fntdata"/><Relationship Id="rId25" Type="http://schemas.openxmlformats.org/officeDocument/2006/relationships/font" Target="fonts/Caveat-bold.fntdata"/><Relationship Id="rId28" Type="http://schemas.openxmlformats.org/officeDocument/2006/relationships/font" Target="fonts/Oswald-regular.fntdata"/><Relationship Id="rId27" Type="http://schemas.openxmlformats.org/officeDocument/2006/relationships/font" Target="fonts/Averag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swa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db44c2fd6c_0_5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db44c2fd6c_0_5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db44c2fd6c_0_5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db44c2fd6c_0_5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b4b1d0482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b4b1d0482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daab682c1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daab682c1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db5b58bcd8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db5b58bcd8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7b4b88e28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7b4b88e28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daab682c19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daab682c19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db44c2fd6c_0_5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db44c2fd6c_0_5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db44c2fd6c_0_5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db44c2fd6c_0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b4b88e28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b4b88e28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b4b88e28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7b4b88e28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b4b88e28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7b4b88e28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COMPUTER STORE INFORMATION MANAGEMENT SYSTEM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Made by: Group 15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342950"/>
            <a:ext cx="35514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Database diagram</a:t>
            </a:r>
            <a:endParaRPr sz="3600"/>
          </a:p>
        </p:txBody>
      </p:sp>
      <p:sp>
        <p:nvSpPr>
          <p:cNvPr id="116" name="Google Shape;116;p22"/>
          <p:cNvSpPr/>
          <p:nvPr/>
        </p:nvSpPr>
        <p:spPr>
          <a:xfrm>
            <a:off x="3691950" y="2131775"/>
            <a:ext cx="1911000" cy="1567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2"/>
          <p:cNvSpPr txBox="1"/>
          <p:nvPr/>
        </p:nvSpPr>
        <p:spPr>
          <a:xfrm>
            <a:off x="3545063" y="2571750"/>
            <a:ext cx="1966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>
                <a:latin typeface="Average"/>
                <a:ea typeface="Average"/>
                <a:cs typeface="Average"/>
                <a:sym typeface="Average"/>
              </a:rPr>
              <a:t>    </a:t>
            </a:r>
            <a:r>
              <a:rPr lang="en" sz="2800">
                <a:latin typeface="Average"/>
                <a:ea typeface="Average"/>
                <a:cs typeface="Average"/>
                <a:sym typeface="Average"/>
              </a:rPr>
              <a:t>Customer</a:t>
            </a:r>
            <a:endParaRPr sz="28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8" name="Google Shape;118;p22"/>
          <p:cNvSpPr/>
          <p:nvPr/>
        </p:nvSpPr>
        <p:spPr>
          <a:xfrm>
            <a:off x="5869675" y="1721375"/>
            <a:ext cx="1487400" cy="5949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2"/>
          <p:cNvSpPr/>
          <p:nvPr/>
        </p:nvSpPr>
        <p:spPr>
          <a:xfrm>
            <a:off x="6231150" y="2805575"/>
            <a:ext cx="1487400" cy="5949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2"/>
          <p:cNvSpPr/>
          <p:nvPr/>
        </p:nvSpPr>
        <p:spPr>
          <a:xfrm>
            <a:off x="5869675" y="3761225"/>
            <a:ext cx="1487400" cy="5949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2"/>
          <p:cNvSpPr/>
          <p:nvPr/>
        </p:nvSpPr>
        <p:spPr>
          <a:xfrm>
            <a:off x="2025000" y="1721375"/>
            <a:ext cx="1487400" cy="5949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2"/>
          <p:cNvSpPr/>
          <p:nvPr/>
        </p:nvSpPr>
        <p:spPr>
          <a:xfrm>
            <a:off x="1604950" y="2805575"/>
            <a:ext cx="1487400" cy="5949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2"/>
          <p:cNvSpPr/>
          <p:nvPr/>
        </p:nvSpPr>
        <p:spPr>
          <a:xfrm>
            <a:off x="1914650" y="3699275"/>
            <a:ext cx="1487400" cy="5949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2"/>
          <p:cNvSpPr txBox="1"/>
          <p:nvPr/>
        </p:nvSpPr>
        <p:spPr>
          <a:xfrm>
            <a:off x="2503575" y="1797125"/>
            <a:ext cx="619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Average"/>
                <a:ea typeface="Average"/>
                <a:cs typeface="Average"/>
                <a:sym typeface="Average"/>
              </a:rPr>
              <a:t>ID</a:t>
            </a:r>
            <a:endParaRPr sz="19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5" name="Google Shape;125;p22"/>
          <p:cNvSpPr txBox="1"/>
          <p:nvPr/>
        </p:nvSpPr>
        <p:spPr>
          <a:xfrm>
            <a:off x="1871500" y="2863000"/>
            <a:ext cx="954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Average"/>
                <a:ea typeface="Average"/>
                <a:cs typeface="Average"/>
                <a:sym typeface="Average"/>
              </a:rPr>
              <a:t>Name</a:t>
            </a:r>
            <a:endParaRPr sz="19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6" name="Google Shape;126;p22"/>
          <p:cNvSpPr txBox="1"/>
          <p:nvPr/>
        </p:nvSpPr>
        <p:spPr>
          <a:xfrm>
            <a:off x="6541050" y="2863000"/>
            <a:ext cx="1177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Average"/>
                <a:ea typeface="Average"/>
                <a:cs typeface="Average"/>
                <a:sym typeface="Average"/>
              </a:rPr>
              <a:t>Date </a:t>
            </a:r>
            <a:endParaRPr sz="19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7" name="Google Shape;127;p22"/>
          <p:cNvSpPr txBox="1"/>
          <p:nvPr/>
        </p:nvSpPr>
        <p:spPr>
          <a:xfrm>
            <a:off x="920825" y="3746650"/>
            <a:ext cx="117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8" name="Google Shape;128;p22"/>
          <p:cNvSpPr txBox="1"/>
          <p:nvPr/>
        </p:nvSpPr>
        <p:spPr>
          <a:xfrm>
            <a:off x="6092825" y="3744425"/>
            <a:ext cx="1177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Average"/>
                <a:ea typeface="Average"/>
                <a:cs typeface="Average"/>
                <a:sym typeface="Average"/>
              </a:rPr>
              <a:t>Amount</a:t>
            </a:r>
            <a:endParaRPr sz="19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9" name="Google Shape;129;p22"/>
          <p:cNvSpPr txBox="1"/>
          <p:nvPr/>
        </p:nvSpPr>
        <p:spPr>
          <a:xfrm>
            <a:off x="2179950" y="3758225"/>
            <a:ext cx="954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Average"/>
                <a:ea typeface="Average"/>
                <a:cs typeface="Average"/>
                <a:sym typeface="Average"/>
              </a:rPr>
              <a:t>Bought </a:t>
            </a:r>
            <a:endParaRPr sz="19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0" name="Google Shape;130;p22"/>
          <p:cNvSpPr txBox="1"/>
          <p:nvPr/>
        </p:nvSpPr>
        <p:spPr>
          <a:xfrm>
            <a:off x="6171525" y="1780325"/>
            <a:ext cx="1177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Average"/>
                <a:ea typeface="Average"/>
                <a:cs typeface="Average"/>
                <a:sym typeface="Average"/>
              </a:rPr>
              <a:t>Contact</a:t>
            </a:r>
            <a:endParaRPr sz="19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131" name="Google Shape;131;p22"/>
          <p:cNvCxnSpPr>
            <a:stCxn id="121" idx="6"/>
            <a:endCxn id="116" idx="1"/>
          </p:cNvCxnSpPr>
          <p:nvPr/>
        </p:nvCxnSpPr>
        <p:spPr>
          <a:xfrm>
            <a:off x="3512400" y="2018825"/>
            <a:ext cx="459300" cy="34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2" name="Google Shape;132;p22"/>
          <p:cNvCxnSpPr>
            <a:stCxn id="119" idx="2"/>
            <a:endCxn id="116" idx="6"/>
          </p:cNvCxnSpPr>
          <p:nvPr/>
        </p:nvCxnSpPr>
        <p:spPr>
          <a:xfrm rot="10800000">
            <a:off x="5602950" y="2915525"/>
            <a:ext cx="628200" cy="18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3" name="Google Shape;133;p22"/>
          <p:cNvCxnSpPr>
            <a:stCxn id="118" idx="2"/>
            <a:endCxn id="116" idx="7"/>
          </p:cNvCxnSpPr>
          <p:nvPr/>
        </p:nvCxnSpPr>
        <p:spPr>
          <a:xfrm flipH="1">
            <a:off x="5323075" y="2018825"/>
            <a:ext cx="546600" cy="34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4" name="Google Shape;134;p22"/>
          <p:cNvCxnSpPr>
            <a:stCxn id="120" idx="2"/>
            <a:endCxn id="116" idx="5"/>
          </p:cNvCxnSpPr>
          <p:nvPr/>
        </p:nvCxnSpPr>
        <p:spPr>
          <a:xfrm rot="10800000">
            <a:off x="5323075" y="3469775"/>
            <a:ext cx="546600" cy="58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5" name="Google Shape;135;p22"/>
          <p:cNvCxnSpPr>
            <a:stCxn id="123" idx="6"/>
            <a:endCxn id="116" idx="3"/>
          </p:cNvCxnSpPr>
          <p:nvPr/>
        </p:nvCxnSpPr>
        <p:spPr>
          <a:xfrm flipH="1" rot="10800000">
            <a:off x="3402050" y="3469625"/>
            <a:ext cx="569700" cy="52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6" name="Google Shape;136;p22"/>
          <p:cNvCxnSpPr>
            <a:stCxn id="122" idx="6"/>
            <a:endCxn id="116" idx="2"/>
          </p:cNvCxnSpPr>
          <p:nvPr/>
        </p:nvCxnSpPr>
        <p:spPr>
          <a:xfrm flipH="1" rot="10800000">
            <a:off x="3092350" y="2915525"/>
            <a:ext cx="599700" cy="18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1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260875" y="185250"/>
            <a:ext cx="3711000" cy="88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44"/>
              <a:t>Database diagram</a:t>
            </a:r>
            <a:endParaRPr sz="2000"/>
          </a:p>
        </p:txBody>
      </p:sp>
      <p:sp>
        <p:nvSpPr>
          <p:cNvPr id="142" name="Google Shape;142;p23"/>
          <p:cNvSpPr/>
          <p:nvPr/>
        </p:nvSpPr>
        <p:spPr>
          <a:xfrm>
            <a:off x="3691950" y="2131775"/>
            <a:ext cx="1911000" cy="1567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3"/>
          <p:cNvSpPr txBox="1"/>
          <p:nvPr/>
        </p:nvSpPr>
        <p:spPr>
          <a:xfrm>
            <a:off x="3585417" y="2592275"/>
            <a:ext cx="1911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000">
                <a:latin typeface="Average"/>
                <a:ea typeface="Average"/>
                <a:cs typeface="Average"/>
                <a:sym typeface="Average"/>
              </a:rPr>
              <a:t>   </a:t>
            </a:r>
            <a:r>
              <a:rPr lang="en" sz="3000">
                <a:latin typeface="Average"/>
                <a:ea typeface="Average"/>
                <a:cs typeface="Average"/>
                <a:sym typeface="Average"/>
              </a:rPr>
              <a:t>Product</a:t>
            </a:r>
            <a:r>
              <a:rPr lang="en" sz="2200">
                <a:latin typeface="Average"/>
                <a:ea typeface="Average"/>
                <a:cs typeface="Average"/>
                <a:sym typeface="Average"/>
              </a:rPr>
              <a:t> 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4" name="Google Shape;144;p23"/>
          <p:cNvSpPr/>
          <p:nvPr/>
        </p:nvSpPr>
        <p:spPr>
          <a:xfrm>
            <a:off x="3869700" y="910575"/>
            <a:ext cx="1547100" cy="7008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3"/>
          <p:cNvSpPr/>
          <p:nvPr/>
        </p:nvSpPr>
        <p:spPr>
          <a:xfrm>
            <a:off x="6528575" y="2131775"/>
            <a:ext cx="1487400" cy="5949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3"/>
          <p:cNvSpPr/>
          <p:nvPr/>
        </p:nvSpPr>
        <p:spPr>
          <a:xfrm>
            <a:off x="6077450" y="3813650"/>
            <a:ext cx="1487400" cy="5949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3"/>
          <p:cNvSpPr/>
          <p:nvPr/>
        </p:nvSpPr>
        <p:spPr>
          <a:xfrm>
            <a:off x="1499650" y="2131775"/>
            <a:ext cx="1487400" cy="5949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3"/>
          <p:cNvSpPr/>
          <p:nvPr/>
        </p:nvSpPr>
        <p:spPr>
          <a:xfrm>
            <a:off x="1844900" y="3813650"/>
            <a:ext cx="1487400" cy="5949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3"/>
          <p:cNvSpPr txBox="1"/>
          <p:nvPr/>
        </p:nvSpPr>
        <p:spPr>
          <a:xfrm>
            <a:off x="1933450" y="2233363"/>
            <a:ext cx="619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Average"/>
                <a:ea typeface="Average"/>
                <a:cs typeface="Average"/>
                <a:sym typeface="Average"/>
              </a:rPr>
              <a:t>ID</a:t>
            </a:r>
            <a:endParaRPr sz="19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50" name="Google Shape;150;p23"/>
          <p:cNvSpPr txBox="1"/>
          <p:nvPr/>
        </p:nvSpPr>
        <p:spPr>
          <a:xfrm>
            <a:off x="2111450" y="3872600"/>
            <a:ext cx="954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Average"/>
                <a:ea typeface="Average"/>
                <a:cs typeface="Average"/>
                <a:sym typeface="Average"/>
              </a:rPr>
              <a:t>Name</a:t>
            </a:r>
            <a:endParaRPr sz="19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51" name="Google Shape;151;p23"/>
          <p:cNvSpPr txBox="1"/>
          <p:nvPr/>
        </p:nvSpPr>
        <p:spPr>
          <a:xfrm>
            <a:off x="6741650" y="2161675"/>
            <a:ext cx="1177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Average"/>
                <a:ea typeface="Average"/>
                <a:cs typeface="Average"/>
                <a:sym typeface="Average"/>
              </a:rPr>
              <a:t>Price</a:t>
            </a:r>
            <a:r>
              <a:rPr lang="en" sz="1900">
                <a:latin typeface="Average"/>
                <a:ea typeface="Average"/>
                <a:cs typeface="Average"/>
                <a:sym typeface="Average"/>
              </a:rPr>
              <a:t> </a:t>
            </a:r>
            <a:endParaRPr sz="19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52" name="Google Shape;152;p23"/>
          <p:cNvSpPr txBox="1"/>
          <p:nvPr/>
        </p:nvSpPr>
        <p:spPr>
          <a:xfrm>
            <a:off x="6232400" y="3889775"/>
            <a:ext cx="1177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Average"/>
                <a:ea typeface="Average"/>
                <a:cs typeface="Average"/>
                <a:sym typeface="Average"/>
              </a:rPr>
              <a:t>Amount</a:t>
            </a:r>
            <a:endParaRPr sz="19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53" name="Google Shape;153;p23"/>
          <p:cNvSpPr txBox="1"/>
          <p:nvPr/>
        </p:nvSpPr>
        <p:spPr>
          <a:xfrm>
            <a:off x="3971875" y="1022475"/>
            <a:ext cx="1547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Average"/>
                <a:ea typeface="Average"/>
                <a:cs typeface="Average"/>
                <a:sym typeface="Average"/>
              </a:rPr>
              <a:t>Information</a:t>
            </a:r>
            <a:endParaRPr sz="19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154" name="Google Shape;154;p23"/>
          <p:cNvCxnSpPr>
            <a:stCxn id="147" idx="5"/>
            <a:endCxn id="142" idx="2"/>
          </p:cNvCxnSpPr>
          <p:nvPr/>
        </p:nvCxnSpPr>
        <p:spPr>
          <a:xfrm>
            <a:off x="2769225" y="2639554"/>
            <a:ext cx="922800" cy="27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5" name="Google Shape;155;p23"/>
          <p:cNvCxnSpPr>
            <a:stCxn id="145" idx="3"/>
            <a:endCxn id="142" idx="6"/>
          </p:cNvCxnSpPr>
          <p:nvPr/>
        </p:nvCxnSpPr>
        <p:spPr>
          <a:xfrm flipH="1">
            <a:off x="5603100" y="2639554"/>
            <a:ext cx="1143300" cy="27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6" name="Google Shape;156;p23"/>
          <p:cNvCxnSpPr>
            <a:stCxn id="144" idx="4"/>
            <a:endCxn id="142" idx="0"/>
          </p:cNvCxnSpPr>
          <p:nvPr/>
        </p:nvCxnSpPr>
        <p:spPr>
          <a:xfrm>
            <a:off x="4643250" y="1611375"/>
            <a:ext cx="4200" cy="52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7" name="Google Shape;157;p23"/>
          <p:cNvCxnSpPr>
            <a:stCxn id="146" idx="1"/>
          </p:cNvCxnSpPr>
          <p:nvPr/>
        </p:nvCxnSpPr>
        <p:spPr>
          <a:xfrm rot="10800000">
            <a:off x="5322975" y="3469671"/>
            <a:ext cx="972300" cy="43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8" name="Google Shape;158;p23"/>
          <p:cNvCxnSpPr>
            <a:stCxn id="148" idx="7"/>
            <a:endCxn id="142" idx="3"/>
          </p:cNvCxnSpPr>
          <p:nvPr/>
        </p:nvCxnSpPr>
        <p:spPr>
          <a:xfrm flipH="1" rot="10800000">
            <a:off x="3114475" y="3469671"/>
            <a:ext cx="857400" cy="43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311700" y="244200"/>
            <a:ext cx="3711000" cy="88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44"/>
              <a:t>Database diagram</a:t>
            </a:r>
            <a:endParaRPr sz="2000"/>
          </a:p>
        </p:txBody>
      </p:sp>
      <p:sp>
        <p:nvSpPr>
          <p:cNvPr id="164" name="Google Shape;164;p24"/>
          <p:cNvSpPr/>
          <p:nvPr/>
        </p:nvSpPr>
        <p:spPr>
          <a:xfrm>
            <a:off x="3691950" y="2131775"/>
            <a:ext cx="1911000" cy="1567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4"/>
          <p:cNvSpPr txBox="1"/>
          <p:nvPr/>
        </p:nvSpPr>
        <p:spPr>
          <a:xfrm>
            <a:off x="3903863" y="2592275"/>
            <a:ext cx="1487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>
                <a:latin typeface="Average"/>
                <a:ea typeface="Average"/>
                <a:cs typeface="Average"/>
                <a:sym typeface="Average"/>
              </a:rPr>
              <a:t>  </a:t>
            </a:r>
            <a:r>
              <a:rPr lang="en" sz="3000">
                <a:latin typeface="Average"/>
                <a:ea typeface="Average"/>
                <a:cs typeface="Average"/>
                <a:sym typeface="Average"/>
              </a:rPr>
              <a:t> Staff </a:t>
            </a:r>
            <a:endParaRPr sz="30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66" name="Google Shape;166;p24"/>
          <p:cNvSpPr/>
          <p:nvPr/>
        </p:nvSpPr>
        <p:spPr>
          <a:xfrm>
            <a:off x="3869700" y="910575"/>
            <a:ext cx="1547100" cy="7008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4"/>
          <p:cNvSpPr/>
          <p:nvPr/>
        </p:nvSpPr>
        <p:spPr>
          <a:xfrm>
            <a:off x="6528575" y="2131775"/>
            <a:ext cx="1487400" cy="5949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4"/>
          <p:cNvSpPr/>
          <p:nvPr/>
        </p:nvSpPr>
        <p:spPr>
          <a:xfrm>
            <a:off x="6077450" y="3813650"/>
            <a:ext cx="1487400" cy="5949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4"/>
          <p:cNvSpPr/>
          <p:nvPr/>
        </p:nvSpPr>
        <p:spPr>
          <a:xfrm>
            <a:off x="1499650" y="2131775"/>
            <a:ext cx="1487400" cy="5949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4"/>
          <p:cNvSpPr/>
          <p:nvPr/>
        </p:nvSpPr>
        <p:spPr>
          <a:xfrm>
            <a:off x="1844900" y="3813650"/>
            <a:ext cx="1487400" cy="5949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4"/>
          <p:cNvSpPr txBox="1"/>
          <p:nvPr/>
        </p:nvSpPr>
        <p:spPr>
          <a:xfrm>
            <a:off x="1933450" y="2233363"/>
            <a:ext cx="619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Average"/>
                <a:ea typeface="Average"/>
                <a:cs typeface="Average"/>
                <a:sym typeface="Average"/>
              </a:rPr>
              <a:t>ID</a:t>
            </a:r>
            <a:endParaRPr sz="19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72" name="Google Shape;172;p24"/>
          <p:cNvSpPr txBox="1"/>
          <p:nvPr/>
        </p:nvSpPr>
        <p:spPr>
          <a:xfrm>
            <a:off x="2111450" y="3872600"/>
            <a:ext cx="954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Average"/>
                <a:ea typeface="Average"/>
                <a:cs typeface="Average"/>
                <a:sym typeface="Average"/>
              </a:rPr>
              <a:t>Name</a:t>
            </a:r>
            <a:endParaRPr sz="19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73" name="Google Shape;173;p24"/>
          <p:cNvSpPr txBox="1"/>
          <p:nvPr/>
        </p:nvSpPr>
        <p:spPr>
          <a:xfrm>
            <a:off x="6741650" y="2161675"/>
            <a:ext cx="1177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Average"/>
                <a:ea typeface="Average"/>
                <a:cs typeface="Average"/>
                <a:sym typeface="Average"/>
              </a:rPr>
              <a:t>Contact </a:t>
            </a:r>
            <a:endParaRPr sz="19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74" name="Google Shape;174;p24"/>
          <p:cNvSpPr txBox="1"/>
          <p:nvPr/>
        </p:nvSpPr>
        <p:spPr>
          <a:xfrm>
            <a:off x="6528575" y="3872600"/>
            <a:ext cx="746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Average"/>
                <a:ea typeface="Average"/>
                <a:cs typeface="Average"/>
                <a:sym typeface="Average"/>
              </a:rPr>
              <a:t>Job </a:t>
            </a:r>
            <a:endParaRPr sz="19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75" name="Google Shape;175;p24"/>
          <p:cNvSpPr txBox="1"/>
          <p:nvPr/>
        </p:nvSpPr>
        <p:spPr>
          <a:xfrm>
            <a:off x="3971875" y="1022475"/>
            <a:ext cx="1547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Average"/>
                <a:ea typeface="Average"/>
                <a:cs typeface="Average"/>
                <a:sym typeface="Average"/>
              </a:rPr>
              <a:t>Date of birth</a:t>
            </a:r>
            <a:endParaRPr sz="19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176" name="Google Shape;176;p24"/>
          <p:cNvCxnSpPr>
            <a:stCxn id="169" idx="5"/>
            <a:endCxn id="164" idx="2"/>
          </p:cNvCxnSpPr>
          <p:nvPr/>
        </p:nvCxnSpPr>
        <p:spPr>
          <a:xfrm>
            <a:off x="2769225" y="2639554"/>
            <a:ext cx="922800" cy="27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" name="Google Shape;177;p24"/>
          <p:cNvCxnSpPr>
            <a:stCxn id="167" idx="3"/>
            <a:endCxn id="164" idx="6"/>
          </p:cNvCxnSpPr>
          <p:nvPr/>
        </p:nvCxnSpPr>
        <p:spPr>
          <a:xfrm flipH="1">
            <a:off x="5603100" y="2639554"/>
            <a:ext cx="1143300" cy="27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8" name="Google Shape;178;p24"/>
          <p:cNvCxnSpPr>
            <a:stCxn id="166" idx="4"/>
            <a:endCxn id="164" idx="0"/>
          </p:cNvCxnSpPr>
          <p:nvPr/>
        </p:nvCxnSpPr>
        <p:spPr>
          <a:xfrm>
            <a:off x="4643250" y="1611375"/>
            <a:ext cx="4200" cy="52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9" name="Google Shape;179;p24"/>
          <p:cNvCxnSpPr>
            <a:stCxn id="168" idx="1"/>
          </p:cNvCxnSpPr>
          <p:nvPr/>
        </p:nvCxnSpPr>
        <p:spPr>
          <a:xfrm rot="10800000">
            <a:off x="5322975" y="3469671"/>
            <a:ext cx="972300" cy="43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0" name="Google Shape;180;p24"/>
          <p:cNvCxnSpPr>
            <a:stCxn id="170" idx="7"/>
            <a:endCxn id="164" idx="3"/>
          </p:cNvCxnSpPr>
          <p:nvPr/>
        </p:nvCxnSpPr>
        <p:spPr>
          <a:xfrm flipH="1" rot="10800000">
            <a:off x="3114475" y="3469671"/>
            <a:ext cx="857400" cy="43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/>
          <p:nvPr>
            <p:ph type="title"/>
          </p:nvPr>
        </p:nvSpPr>
        <p:spPr>
          <a:xfrm>
            <a:off x="341025" y="68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00"/>
              <a:t>Database diagram</a:t>
            </a:r>
            <a:endParaRPr sz="3200"/>
          </a:p>
        </p:txBody>
      </p:sp>
      <p:sp>
        <p:nvSpPr>
          <p:cNvPr id="186" name="Google Shape;186;p25"/>
          <p:cNvSpPr/>
          <p:nvPr/>
        </p:nvSpPr>
        <p:spPr>
          <a:xfrm>
            <a:off x="2125000" y="1678763"/>
            <a:ext cx="1016400" cy="675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5"/>
          <p:cNvSpPr/>
          <p:nvPr/>
        </p:nvSpPr>
        <p:spPr>
          <a:xfrm>
            <a:off x="3954400" y="3107625"/>
            <a:ext cx="1089900" cy="675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5"/>
          <p:cNvSpPr/>
          <p:nvPr/>
        </p:nvSpPr>
        <p:spPr>
          <a:xfrm>
            <a:off x="5940425" y="1705375"/>
            <a:ext cx="1132800" cy="675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5"/>
          <p:cNvSpPr txBox="1"/>
          <p:nvPr/>
        </p:nvSpPr>
        <p:spPr>
          <a:xfrm>
            <a:off x="2193200" y="1801025"/>
            <a:ext cx="879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Average"/>
                <a:ea typeface="Average"/>
                <a:cs typeface="Average"/>
                <a:sym typeface="Average"/>
              </a:rPr>
              <a:t>Product</a:t>
            </a:r>
            <a:endParaRPr sz="16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90" name="Google Shape;190;p25"/>
          <p:cNvSpPr txBox="1"/>
          <p:nvPr/>
        </p:nvSpPr>
        <p:spPr>
          <a:xfrm>
            <a:off x="5940425" y="1827725"/>
            <a:ext cx="1132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Average"/>
                <a:ea typeface="Average"/>
                <a:cs typeface="Average"/>
                <a:sym typeface="Average"/>
              </a:rPr>
              <a:t>Customer</a:t>
            </a:r>
            <a:endParaRPr sz="16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91" name="Google Shape;191;p25"/>
          <p:cNvSpPr txBox="1"/>
          <p:nvPr/>
        </p:nvSpPr>
        <p:spPr>
          <a:xfrm>
            <a:off x="4184488" y="3229875"/>
            <a:ext cx="629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Average"/>
                <a:ea typeface="Average"/>
                <a:cs typeface="Average"/>
                <a:sym typeface="Average"/>
              </a:rPr>
              <a:t>Staff</a:t>
            </a:r>
            <a:endParaRPr sz="16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92" name="Google Shape;192;p25"/>
          <p:cNvSpPr/>
          <p:nvPr/>
        </p:nvSpPr>
        <p:spPr>
          <a:xfrm>
            <a:off x="5924300" y="3098400"/>
            <a:ext cx="1165050" cy="694050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5"/>
          <p:cNvSpPr/>
          <p:nvPr/>
        </p:nvSpPr>
        <p:spPr>
          <a:xfrm>
            <a:off x="1926925" y="3098400"/>
            <a:ext cx="1288800" cy="694050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5"/>
          <p:cNvSpPr/>
          <p:nvPr/>
        </p:nvSpPr>
        <p:spPr>
          <a:xfrm>
            <a:off x="3746203" y="1669550"/>
            <a:ext cx="1423225" cy="694050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5"/>
          <p:cNvSpPr/>
          <p:nvPr/>
        </p:nvSpPr>
        <p:spPr>
          <a:xfrm>
            <a:off x="594300" y="2434450"/>
            <a:ext cx="765300" cy="675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5"/>
          <p:cNvSpPr/>
          <p:nvPr/>
        </p:nvSpPr>
        <p:spPr>
          <a:xfrm>
            <a:off x="7372000" y="636850"/>
            <a:ext cx="738600" cy="657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5"/>
          <p:cNvSpPr/>
          <p:nvPr/>
        </p:nvSpPr>
        <p:spPr>
          <a:xfrm>
            <a:off x="8240350" y="2164050"/>
            <a:ext cx="753000" cy="693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5"/>
          <p:cNvSpPr/>
          <p:nvPr/>
        </p:nvSpPr>
        <p:spPr>
          <a:xfrm>
            <a:off x="8145600" y="1304751"/>
            <a:ext cx="738600" cy="642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5"/>
          <p:cNvSpPr/>
          <p:nvPr/>
        </p:nvSpPr>
        <p:spPr>
          <a:xfrm>
            <a:off x="6413575" y="636850"/>
            <a:ext cx="738600" cy="657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5"/>
          <p:cNvSpPr/>
          <p:nvPr/>
        </p:nvSpPr>
        <p:spPr>
          <a:xfrm>
            <a:off x="5252175" y="651850"/>
            <a:ext cx="738600" cy="642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5"/>
          <p:cNvSpPr/>
          <p:nvPr/>
        </p:nvSpPr>
        <p:spPr>
          <a:xfrm>
            <a:off x="569525" y="1548353"/>
            <a:ext cx="738600" cy="693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5"/>
          <p:cNvSpPr/>
          <p:nvPr/>
        </p:nvSpPr>
        <p:spPr>
          <a:xfrm>
            <a:off x="7733952" y="2858102"/>
            <a:ext cx="738600" cy="657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5"/>
          <p:cNvSpPr/>
          <p:nvPr/>
        </p:nvSpPr>
        <p:spPr>
          <a:xfrm>
            <a:off x="2846450" y="618250"/>
            <a:ext cx="1016400" cy="675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5"/>
          <p:cNvSpPr/>
          <p:nvPr/>
        </p:nvSpPr>
        <p:spPr>
          <a:xfrm>
            <a:off x="1788176" y="651850"/>
            <a:ext cx="738600" cy="642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5"/>
          <p:cNvSpPr/>
          <p:nvPr/>
        </p:nvSpPr>
        <p:spPr>
          <a:xfrm>
            <a:off x="1927375" y="4341375"/>
            <a:ext cx="753000" cy="642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5"/>
          <p:cNvSpPr/>
          <p:nvPr/>
        </p:nvSpPr>
        <p:spPr>
          <a:xfrm>
            <a:off x="6413575" y="4341375"/>
            <a:ext cx="738600" cy="675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5"/>
          <p:cNvSpPr/>
          <p:nvPr/>
        </p:nvSpPr>
        <p:spPr>
          <a:xfrm>
            <a:off x="5361075" y="4341375"/>
            <a:ext cx="629700" cy="642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5"/>
          <p:cNvSpPr/>
          <p:nvPr/>
        </p:nvSpPr>
        <p:spPr>
          <a:xfrm>
            <a:off x="4213375" y="4341375"/>
            <a:ext cx="738600" cy="642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5"/>
          <p:cNvSpPr/>
          <p:nvPr/>
        </p:nvSpPr>
        <p:spPr>
          <a:xfrm>
            <a:off x="3102975" y="4341375"/>
            <a:ext cx="738600" cy="642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5"/>
          <p:cNvSpPr/>
          <p:nvPr/>
        </p:nvSpPr>
        <p:spPr>
          <a:xfrm>
            <a:off x="621000" y="717450"/>
            <a:ext cx="738600" cy="657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1" name="Google Shape;211;p25"/>
          <p:cNvCxnSpPr>
            <a:stCxn id="192" idx="0"/>
            <a:endCxn id="188" idx="2"/>
          </p:cNvCxnSpPr>
          <p:nvPr/>
        </p:nvCxnSpPr>
        <p:spPr>
          <a:xfrm rot="10800000">
            <a:off x="6506825" y="2381100"/>
            <a:ext cx="0" cy="71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2" name="Google Shape;212;p25"/>
          <p:cNvCxnSpPr>
            <a:stCxn id="194" idx="1"/>
            <a:endCxn id="186" idx="3"/>
          </p:cNvCxnSpPr>
          <p:nvPr/>
        </p:nvCxnSpPr>
        <p:spPr>
          <a:xfrm rot="10800000">
            <a:off x="3141403" y="2016575"/>
            <a:ext cx="604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3" name="Google Shape;213;p25"/>
          <p:cNvCxnSpPr>
            <a:stCxn id="193" idx="0"/>
            <a:endCxn id="186" idx="2"/>
          </p:cNvCxnSpPr>
          <p:nvPr/>
        </p:nvCxnSpPr>
        <p:spPr>
          <a:xfrm flipH="1" rot="10800000">
            <a:off x="2571325" y="2354400"/>
            <a:ext cx="61800" cy="74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" name="Google Shape;214;p25"/>
          <p:cNvCxnSpPr>
            <a:stCxn id="202" idx="1"/>
            <a:endCxn id="188" idx="3"/>
          </p:cNvCxnSpPr>
          <p:nvPr/>
        </p:nvCxnSpPr>
        <p:spPr>
          <a:xfrm rot="10800000">
            <a:off x="7073217" y="2043217"/>
            <a:ext cx="768900" cy="91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" name="Google Shape;215;p25"/>
          <p:cNvCxnSpPr>
            <a:stCxn id="197" idx="2"/>
            <a:endCxn id="188" idx="3"/>
          </p:cNvCxnSpPr>
          <p:nvPr/>
        </p:nvCxnSpPr>
        <p:spPr>
          <a:xfrm rot="10800000">
            <a:off x="7073350" y="2043300"/>
            <a:ext cx="1167000" cy="46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6" name="Google Shape;216;p25"/>
          <p:cNvCxnSpPr>
            <a:stCxn id="198" idx="2"/>
            <a:endCxn id="188" idx="3"/>
          </p:cNvCxnSpPr>
          <p:nvPr/>
        </p:nvCxnSpPr>
        <p:spPr>
          <a:xfrm flipH="1">
            <a:off x="7073100" y="1625751"/>
            <a:ext cx="1072500" cy="41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7" name="Google Shape;217;p25"/>
          <p:cNvCxnSpPr>
            <a:stCxn id="199" idx="4"/>
            <a:endCxn id="188" idx="0"/>
          </p:cNvCxnSpPr>
          <p:nvPr/>
        </p:nvCxnSpPr>
        <p:spPr>
          <a:xfrm flipH="1">
            <a:off x="6506875" y="1293850"/>
            <a:ext cx="276000" cy="41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" name="Google Shape;218;p25"/>
          <p:cNvCxnSpPr>
            <a:stCxn id="200" idx="4"/>
            <a:endCxn id="188" idx="0"/>
          </p:cNvCxnSpPr>
          <p:nvPr/>
        </p:nvCxnSpPr>
        <p:spPr>
          <a:xfrm>
            <a:off x="5621475" y="1293850"/>
            <a:ext cx="885300" cy="41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" name="Google Shape;219;p25"/>
          <p:cNvCxnSpPr>
            <a:stCxn id="203" idx="4"/>
            <a:endCxn id="186" idx="0"/>
          </p:cNvCxnSpPr>
          <p:nvPr/>
        </p:nvCxnSpPr>
        <p:spPr>
          <a:xfrm flipH="1">
            <a:off x="2633150" y="1293850"/>
            <a:ext cx="72150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0" name="Google Shape;220;p25"/>
          <p:cNvCxnSpPr>
            <a:stCxn id="204" idx="4"/>
            <a:endCxn id="186" idx="0"/>
          </p:cNvCxnSpPr>
          <p:nvPr/>
        </p:nvCxnSpPr>
        <p:spPr>
          <a:xfrm>
            <a:off x="2157476" y="1293850"/>
            <a:ext cx="475800" cy="3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25"/>
          <p:cNvCxnSpPr>
            <a:stCxn id="210" idx="6"/>
            <a:endCxn id="186" idx="1"/>
          </p:cNvCxnSpPr>
          <p:nvPr/>
        </p:nvCxnSpPr>
        <p:spPr>
          <a:xfrm>
            <a:off x="1359600" y="1045950"/>
            <a:ext cx="765300" cy="97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25"/>
          <p:cNvCxnSpPr>
            <a:stCxn id="201" idx="6"/>
            <a:endCxn id="186" idx="1"/>
          </p:cNvCxnSpPr>
          <p:nvPr/>
        </p:nvCxnSpPr>
        <p:spPr>
          <a:xfrm>
            <a:off x="1308125" y="1895303"/>
            <a:ext cx="816900" cy="12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" name="Google Shape;223;p25"/>
          <p:cNvCxnSpPr>
            <a:stCxn id="195" idx="6"/>
            <a:endCxn id="186" idx="1"/>
          </p:cNvCxnSpPr>
          <p:nvPr/>
        </p:nvCxnSpPr>
        <p:spPr>
          <a:xfrm flipH="1" rot="10800000">
            <a:off x="1359600" y="2016550"/>
            <a:ext cx="765300" cy="75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25"/>
          <p:cNvCxnSpPr>
            <a:stCxn id="206" idx="1"/>
            <a:endCxn id="187" idx="2"/>
          </p:cNvCxnSpPr>
          <p:nvPr/>
        </p:nvCxnSpPr>
        <p:spPr>
          <a:xfrm rot="10800000">
            <a:off x="4499440" y="3783314"/>
            <a:ext cx="2022300" cy="6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" name="Google Shape;225;p25"/>
          <p:cNvCxnSpPr>
            <a:stCxn id="207" idx="0"/>
            <a:endCxn id="187" idx="2"/>
          </p:cNvCxnSpPr>
          <p:nvPr/>
        </p:nvCxnSpPr>
        <p:spPr>
          <a:xfrm rot="10800000">
            <a:off x="4499325" y="3783075"/>
            <a:ext cx="1176600" cy="55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" name="Google Shape;226;p25"/>
          <p:cNvCxnSpPr>
            <a:stCxn id="187" idx="2"/>
            <a:endCxn id="208" idx="0"/>
          </p:cNvCxnSpPr>
          <p:nvPr/>
        </p:nvCxnSpPr>
        <p:spPr>
          <a:xfrm>
            <a:off x="4499350" y="3783225"/>
            <a:ext cx="83400" cy="55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25"/>
          <p:cNvCxnSpPr>
            <a:stCxn id="187" idx="2"/>
            <a:endCxn id="209" idx="0"/>
          </p:cNvCxnSpPr>
          <p:nvPr/>
        </p:nvCxnSpPr>
        <p:spPr>
          <a:xfrm flipH="1">
            <a:off x="3472150" y="3783225"/>
            <a:ext cx="1027200" cy="55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25"/>
          <p:cNvCxnSpPr>
            <a:stCxn id="187" idx="2"/>
            <a:endCxn id="205" idx="7"/>
          </p:cNvCxnSpPr>
          <p:nvPr/>
        </p:nvCxnSpPr>
        <p:spPr>
          <a:xfrm flipH="1">
            <a:off x="2570050" y="3783225"/>
            <a:ext cx="1929300" cy="65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" name="Google Shape;229;p25"/>
          <p:cNvCxnSpPr>
            <a:stCxn id="196" idx="4"/>
            <a:endCxn id="188" idx="0"/>
          </p:cNvCxnSpPr>
          <p:nvPr/>
        </p:nvCxnSpPr>
        <p:spPr>
          <a:xfrm flipH="1">
            <a:off x="6506800" y="1293850"/>
            <a:ext cx="1234500" cy="41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0" name="Google Shape;230;p25"/>
          <p:cNvSpPr txBox="1"/>
          <p:nvPr/>
        </p:nvSpPr>
        <p:spPr>
          <a:xfrm>
            <a:off x="7694800" y="2954500"/>
            <a:ext cx="81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Amount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1" name="Google Shape;231;p25"/>
          <p:cNvSpPr txBox="1"/>
          <p:nvPr/>
        </p:nvSpPr>
        <p:spPr>
          <a:xfrm>
            <a:off x="8302000" y="2310900"/>
            <a:ext cx="62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Date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8120325" y="1408025"/>
            <a:ext cx="81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Contact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3" name="Google Shape;233;p25"/>
          <p:cNvSpPr txBox="1"/>
          <p:nvPr/>
        </p:nvSpPr>
        <p:spPr>
          <a:xfrm>
            <a:off x="7380100" y="772750"/>
            <a:ext cx="81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Bought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4" name="Google Shape;234;p25"/>
          <p:cNvSpPr txBox="1"/>
          <p:nvPr/>
        </p:nvSpPr>
        <p:spPr>
          <a:xfrm>
            <a:off x="6544975" y="755950"/>
            <a:ext cx="47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ID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5" name="Google Shape;235;p25"/>
          <p:cNvSpPr txBox="1"/>
          <p:nvPr/>
        </p:nvSpPr>
        <p:spPr>
          <a:xfrm>
            <a:off x="5256675" y="767300"/>
            <a:ext cx="72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Name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860288" y="767300"/>
            <a:ext cx="116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Information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7" name="Google Shape;237;p25"/>
          <p:cNvSpPr txBox="1"/>
          <p:nvPr/>
        </p:nvSpPr>
        <p:spPr>
          <a:xfrm>
            <a:off x="1749025" y="767300"/>
            <a:ext cx="81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Amount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8" name="Google Shape;238;p25"/>
          <p:cNvSpPr txBox="1"/>
          <p:nvPr/>
        </p:nvSpPr>
        <p:spPr>
          <a:xfrm>
            <a:off x="607650" y="818250"/>
            <a:ext cx="73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Price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25"/>
          <p:cNvSpPr txBox="1"/>
          <p:nvPr/>
        </p:nvSpPr>
        <p:spPr>
          <a:xfrm>
            <a:off x="613813" y="1704350"/>
            <a:ext cx="62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Name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25"/>
          <p:cNvSpPr txBox="1"/>
          <p:nvPr/>
        </p:nvSpPr>
        <p:spPr>
          <a:xfrm>
            <a:off x="739013" y="2572150"/>
            <a:ext cx="52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ID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25"/>
          <p:cNvSpPr txBox="1"/>
          <p:nvPr/>
        </p:nvSpPr>
        <p:spPr>
          <a:xfrm>
            <a:off x="6399875" y="4509875"/>
            <a:ext cx="88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Contact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25"/>
          <p:cNvSpPr txBox="1"/>
          <p:nvPr/>
        </p:nvSpPr>
        <p:spPr>
          <a:xfrm>
            <a:off x="5384875" y="4440425"/>
            <a:ext cx="5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Job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3" name="Google Shape;243;p25"/>
          <p:cNvSpPr txBox="1"/>
          <p:nvPr/>
        </p:nvSpPr>
        <p:spPr>
          <a:xfrm>
            <a:off x="2195272" y="3233050"/>
            <a:ext cx="972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Average"/>
                <a:ea typeface="Average"/>
                <a:cs typeface="Average"/>
                <a:sym typeface="Average"/>
              </a:rPr>
              <a:t>Manage </a:t>
            </a:r>
            <a:endParaRPr sz="15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4" name="Google Shape;244;p25"/>
          <p:cNvSpPr txBox="1"/>
          <p:nvPr/>
        </p:nvSpPr>
        <p:spPr>
          <a:xfrm>
            <a:off x="4286475" y="4440425"/>
            <a:ext cx="62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DOB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5" name="Google Shape;245;p25"/>
          <p:cNvSpPr txBox="1"/>
          <p:nvPr/>
        </p:nvSpPr>
        <p:spPr>
          <a:xfrm>
            <a:off x="3248600" y="4462275"/>
            <a:ext cx="47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ID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6" name="Google Shape;246;p25"/>
          <p:cNvSpPr txBox="1"/>
          <p:nvPr/>
        </p:nvSpPr>
        <p:spPr>
          <a:xfrm>
            <a:off x="6218675" y="3225275"/>
            <a:ext cx="629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Average"/>
                <a:ea typeface="Average"/>
                <a:cs typeface="Average"/>
                <a:sym typeface="Average"/>
              </a:rPr>
              <a:t>Sell </a:t>
            </a:r>
            <a:endParaRPr sz="16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7" name="Google Shape;247;p25"/>
          <p:cNvSpPr txBox="1"/>
          <p:nvPr/>
        </p:nvSpPr>
        <p:spPr>
          <a:xfrm>
            <a:off x="1921225" y="4462275"/>
            <a:ext cx="76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Name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8" name="Google Shape;248;p25"/>
          <p:cNvSpPr txBox="1"/>
          <p:nvPr/>
        </p:nvSpPr>
        <p:spPr>
          <a:xfrm>
            <a:off x="3995951" y="1808813"/>
            <a:ext cx="1089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Average"/>
                <a:ea typeface="Average"/>
                <a:cs typeface="Average"/>
                <a:sym typeface="Average"/>
              </a:rPr>
              <a:t>Search/buy</a:t>
            </a:r>
            <a:endParaRPr sz="15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249" name="Google Shape;249;p25"/>
          <p:cNvCxnSpPr>
            <a:stCxn id="188" idx="1"/>
            <a:endCxn id="194" idx="3"/>
          </p:cNvCxnSpPr>
          <p:nvPr/>
        </p:nvCxnSpPr>
        <p:spPr>
          <a:xfrm rot="10800000">
            <a:off x="5169425" y="2016475"/>
            <a:ext cx="771000" cy="2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" name="Google Shape;250;p25"/>
          <p:cNvCxnSpPr>
            <a:stCxn id="187" idx="3"/>
            <a:endCxn id="192" idx="1"/>
          </p:cNvCxnSpPr>
          <p:nvPr/>
        </p:nvCxnSpPr>
        <p:spPr>
          <a:xfrm>
            <a:off x="5044300" y="3445425"/>
            <a:ext cx="87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" name="Google Shape;251;p25"/>
          <p:cNvCxnSpPr>
            <a:stCxn id="187" idx="1"/>
            <a:endCxn id="243" idx="3"/>
          </p:cNvCxnSpPr>
          <p:nvPr/>
        </p:nvCxnSpPr>
        <p:spPr>
          <a:xfrm rot="10800000">
            <a:off x="3167800" y="3440925"/>
            <a:ext cx="786600" cy="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6"/>
          <p:cNvSpPr txBox="1"/>
          <p:nvPr>
            <p:ph type="title"/>
          </p:nvPr>
        </p:nvSpPr>
        <p:spPr>
          <a:xfrm>
            <a:off x="311700" y="172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44"/>
              <a:t>Database diagram: </a:t>
            </a:r>
            <a:endParaRPr/>
          </a:p>
        </p:txBody>
      </p:sp>
      <p:pic>
        <p:nvPicPr>
          <p:cNvPr id="257" name="Google Shape;25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800" y="897475"/>
            <a:ext cx="7388875" cy="381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7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8"/>
          <p:cNvSpPr txBox="1"/>
          <p:nvPr>
            <p:ph type="title"/>
          </p:nvPr>
        </p:nvSpPr>
        <p:spPr>
          <a:xfrm>
            <a:off x="265500" y="86750"/>
            <a:ext cx="4045200" cy="8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CONCLUSION</a:t>
            </a:r>
            <a:endParaRPr sz="3500"/>
          </a:p>
        </p:txBody>
      </p:sp>
      <p:sp>
        <p:nvSpPr>
          <p:cNvPr id="268" name="Google Shape;268;p28"/>
          <p:cNvSpPr txBox="1"/>
          <p:nvPr>
            <p:ph idx="1" type="subTitle"/>
          </p:nvPr>
        </p:nvSpPr>
        <p:spPr>
          <a:xfrm>
            <a:off x="4706350" y="2391975"/>
            <a:ext cx="4119600" cy="17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Part 2: For customer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Find out about product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269" name="Google Shape;269;p28"/>
          <p:cNvSpPr txBox="1"/>
          <p:nvPr>
            <p:ph idx="1" type="subTitle"/>
          </p:nvPr>
        </p:nvSpPr>
        <p:spPr>
          <a:xfrm>
            <a:off x="228300" y="2305275"/>
            <a:ext cx="4119600" cy="18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1: For store</a:t>
            </a:r>
            <a:endParaRPr/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Collect, store and manage the information of staff, product, customer and order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0" name="Google Shape;270;p28"/>
          <p:cNvCxnSpPr>
            <a:stCxn id="271" idx="2"/>
            <a:endCxn id="269" idx="0"/>
          </p:cNvCxnSpPr>
          <p:nvPr/>
        </p:nvCxnSpPr>
        <p:spPr>
          <a:xfrm flipH="1">
            <a:off x="2288100" y="1586400"/>
            <a:ext cx="2283900" cy="71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2" name="Google Shape;272;p28"/>
          <p:cNvCxnSpPr>
            <a:stCxn id="271" idx="2"/>
            <a:endCxn id="268" idx="0"/>
          </p:cNvCxnSpPr>
          <p:nvPr/>
        </p:nvCxnSpPr>
        <p:spPr>
          <a:xfrm>
            <a:off x="4572000" y="1586400"/>
            <a:ext cx="2194200" cy="80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1" name="Google Shape;271;p28"/>
          <p:cNvSpPr/>
          <p:nvPr/>
        </p:nvSpPr>
        <p:spPr>
          <a:xfrm>
            <a:off x="3080850" y="706500"/>
            <a:ext cx="2982300" cy="879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SYSTEM: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Oswald"/>
                <a:ea typeface="Oswald"/>
                <a:cs typeface="Oswald"/>
                <a:sym typeface="Oswald"/>
              </a:rPr>
              <a:t>COMPUTER STORE INFORMATION MANAGEMENT SYSTEM</a:t>
            </a:r>
            <a:endParaRPr/>
          </a:p>
        </p:txBody>
      </p:sp>
      <p:cxnSp>
        <p:nvCxnSpPr>
          <p:cNvPr id="273" name="Google Shape;273;p28"/>
          <p:cNvCxnSpPr/>
          <p:nvPr/>
        </p:nvCxnSpPr>
        <p:spPr>
          <a:xfrm>
            <a:off x="495750" y="4500675"/>
            <a:ext cx="533100" cy="108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9"/>
          <p:cNvSpPr txBox="1"/>
          <p:nvPr>
            <p:ph type="title"/>
          </p:nvPr>
        </p:nvSpPr>
        <p:spPr>
          <a:xfrm>
            <a:off x="440675" y="191725"/>
            <a:ext cx="6227100" cy="9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CONCLUSION</a:t>
            </a:r>
            <a:endParaRPr sz="4400"/>
          </a:p>
        </p:txBody>
      </p:sp>
      <p:sp>
        <p:nvSpPr>
          <p:cNvPr id="279" name="Google Shape;279;p29"/>
          <p:cNvSpPr txBox="1"/>
          <p:nvPr/>
        </p:nvSpPr>
        <p:spPr>
          <a:xfrm>
            <a:off x="826950" y="1247113"/>
            <a:ext cx="2962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verage"/>
                <a:ea typeface="Average"/>
                <a:cs typeface="Average"/>
                <a:sym typeface="Average"/>
              </a:rPr>
              <a:t>DRAWBACKS:</a:t>
            </a:r>
            <a:endParaRPr sz="20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80" name="Google Shape;280;p29"/>
          <p:cNvSpPr txBox="1"/>
          <p:nvPr/>
        </p:nvSpPr>
        <p:spPr>
          <a:xfrm>
            <a:off x="632100" y="1859100"/>
            <a:ext cx="55047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verage"/>
              <a:buAutoNum type="arabicPeriod"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Security concern.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verage"/>
              <a:buAutoNum type="arabicPeriod"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User’s front still lacking.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verage"/>
              <a:buAutoNum type="arabicPeriod"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Method is suitable for larger or more complex design. 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0"/>
          <p:cNvSpPr txBox="1"/>
          <p:nvPr>
            <p:ph type="title"/>
          </p:nvPr>
        </p:nvSpPr>
        <p:spPr>
          <a:xfrm>
            <a:off x="311700" y="910025"/>
            <a:ext cx="2808000" cy="103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latin typeface="Lobster"/>
                <a:ea typeface="Lobster"/>
                <a:cs typeface="Lobster"/>
                <a:sym typeface="Lobster"/>
              </a:rPr>
              <a:t>Thanks!</a:t>
            </a:r>
            <a:endParaRPr sz="4100"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286" name="Google Shape;286;p30"/>
          <p:cNvSpPr txBox="1"/>
          <p:nvPr>
            <p:ph idx="1" type="body"/>
          </p:nvPr>
        </p:nvSpPr>
        <p:spPr>
          <a:xfrm>
            <a:off x="276600" y="2450350"/>
            <a:ext cx="2878200" cy="20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EFEFEF"/>
                </a:solidFill>
                <a:latin typeface="Caveat"/>
                <a:ea typeface="Caveat"/>
                <a:cs typeface="Caveat"/>
                <a:sym typeface="Caveat"/>
              </a:rPr>
              <a:t>Any questions, </a:t>
            </a:r>
            <a:endParaRPr sz="2800">
              <a:solidFill>
                <a:srgbClr val="EFEFEF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EFEFEF"/>
                </a:solidFill>
                <a:latin typeface="Caveat"/>
                <a:ea typeface="Caveat"/>
                <a:cs typeface="Caveat"/>
                <a:sym typeface="Caveat"/>
              </a:rPr>
              <a:t>please feel free to ask!</a:t>
            </a:r>
            <a:r>
              <a:rPr lang="en" sz="2800">
                <a:solidFill>
                  <a:srgbClr val="EFEFEF"/>
                </a:solidFill>
              </a:rPr>
              <a:t> </a:t>
            </a:r>
            <a:endParaRPr sz="2800">
              <a:solidFill>
                <a:srgbClr val="EFEFE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287" name="Google Shape;287;p30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490250" y="141775"/>
            <a:ext cx="6227100" cy="44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15: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Mai Xuan Hieu</a:t>
            </a:r>
            <a:endParaRPr sz="3300"/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Do Hoang Phuong</a:t>
            </a:r>
            <a:endParaRPr sz="3300"/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Hoang Huu Huy</a:t>
            </a:r>
            <a:endParaRPr sz="3300"/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Pham Hoang Viet</a:t>
            </a:r>
            <a:endParaRPr sz="3300"/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Ly Anh Kiet</a:t>
            </a:r>
            <a:endParaRPr sz="33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645900" y="443275"/>
            <a:ext cx="7852200" cy="134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COMPUTER STORE INFORMATION MANAGEMENT SYSTEM</a:t>
            </a:r>
            <a:endParaRPr sz="4000"/>
          </a:p>
        </p:txBody>
      </p:sp>
      <p:sp>
        <p:nvSpPr>
          <p:cNvPr id="71" name="Google Shape;71;p15"/>
          <p:cNvSpPr txBox="1"/>
          <p:nvPr/>
        </p:nvSpPr>
        <p:spPr>
          <a:xfrm>
            <a:off x="718875" y="1871500"/>
            <a:ext cx="69585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445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400"/>
              <a:buFont typeface="Average"/>
              <a:buChar char="●"/>
            </a:pPr>
            <a:r>
              <a:rPr lang="en" sz="3400">
                <a:solidFill>
                  <a:srgbClr val="B7B7B7"/>
                </a:solidFill>
                <a:latin typeface="Average"/>
                <a:ea typeface="Average"/>
                <a:cs typeface="Average"/>
                <a:sym typeface="Average"/>
              </a:rPr>
              <a:t>Introduction</a:t>
            </a:r>
            <a:endParaRPr sz="3400">
              <a:solidFill>
                <a:srgbClr val="B7B7B7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4445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400"/>
              <a:buFont typeface="Average"/>
              <a:buChar char="●"/>
            </a:pPr>
            <a:r>
              <a:rPr lang="en" sz="3400">
                <a:solidFill>
                  <a:srgbClr val="B7B7B7"/>
                </a:solidFill>
                <a:latin typeface="Average"/>
                <a:ea typeface="Average"/>
                <a:cs typeface="Average"/>
                <a:sym typeface="Average"/>
              </a:rPr>
              <a:t>Structure</a:t>
            </a:r>
            <a:endParaRPr sz="3400">
              <a:solidFill>
                <a:srgbClr val="B7B7B7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4445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400"/>
              <a:buFont typeface="Average"/>
              <a:buChar char="●"/>
            </a:pPr>
            <a:r>
              <a:rPr lang="en" sz="3400">
                <a:solidFill>
                  <a:srgbClr val="B7B7B7"/>
                </a:solidFill>
                <a:latin typeface="Average"/>
                <a:ea typeface="Average"/>
                <a:cs typeface="Average"/>
                <a:sym typeface="Average"/>
              </a:rPr>
              <a:t>Demo</a:t>
            </a:r>
            <a:endParaRPr sz="3400">
              <a:solidFill>
                <a:srgbClr val="B7B7B7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4445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400"/>
              <a:buFont typeface="Average"/>
              <a:buChar char="●"/>
            </a:pPr>
            <a:r>
              <a:rPr lang="en" sz="3400">
                <a:solidFill>
                  <a:srgbClr val="B7B7B7"/>
                </a:solidFill>
                <a:latin typeface="Average"/>
                <a:ea typeface="Average"/>
                <a:cs typeface="Average"/>
                <a:sym typeface="Average"/>
              </a:rPr>
              <a:t>Conclusion</a:t>
            </a:r>
            <a:endParaRPr sz="3400">
              <a:solidFill>
                <a:srgbClr val="B7B7B7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500"/>
              <a:t>INTRODUCTION</a:t>
            </a:r>
            <a:endParaRPr sz="3500"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65025"/>
            <a:ext cx="8520600" cy="38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-34023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812"/>
              <a:t>The information manage system is a system which c</a:t>
            </a:r>
            <a:r>
              <a:rPr lang="en" sz="2812"/>
              <a:t>ollects, processes, stores and distributes information:</a:t>
            </a:r>
            <a:endParaRPr sz="2812"/>
          </a:p>
          <a:p>
            <a:pPr indent="-34023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812"/>
              <a:t>Staff</a:t>
            </a:r>
            <a:endParaRPr sz="2812"/>
          </a:p>
          <a:p>
            <a:pPr indent="-34023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812"/>
              <a:t>Customer</a:t>
            </a:r>
            <a:endParaRPr sz="2812"/>
          </a:p>
          <a:p>
            <a:pPr indent="-34023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812"/>
              <a:t>Product </a:t>
            </a:r>
            <a:endParaRPr sz="2812"/>
          </a:p>
          <a:p>
            <a:pPr indent="-34023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812"/>
              <a:t>It is a system that required people and computers to process or interpret information.</a:t>
            </a:r>
            <a:endParaRPr sz="2812"/>
          </a:p>
          <a:p>
            <a:pPr indent="-34023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812"/>
              <a:t>Project goals : </a:t>
            </a:r>
            <a:endParaRPr sz="2812"/>
          </a:p>
          <a:p>
            <a:pPr indent="-34023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812"/>
              <a:t>Decision-making</a:t>
            </a:r>
            <a:endParaRPr sz="2812"/>
          </a:p>
          <a:p>
            <a:pPr indent="-34023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812"/>
              <a:t>Coordination</a:t>
            </a:r>
            <a:endParaRPr sz="2812"/>
          </a:p>
          <a:p>
            <a:pPr indent="-34023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812"/>
              <a:t>Control</a:t>
            </a:r>
            <a:endParaRPr sz="2812"/>
          </a:p>
          <a:p>
            <a:pPr indent="-34023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812"/>
              <a:t>Analysis</a:t>
            </a:r>
            <a:endParaRPr sz="2812"/>
          </a:p>
          <a:p>
            <a:pPr indent="-34023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812"/>
              <a:t>Visualization of information</a:t>
            </a:r>
            <a:endParaRPr sz="2812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5318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100"/>
              <a:t>STRUCTURE</a:t>
            </a:r>
            <a:endParaRPr sz="4100"/>
          </a:p>
        </p:txBody>
      </p:sp>
      <p:sp>
        <p:nvSpPr>
          <p:cNvPr id="83" name="Google Shape;83;p17"/>
          <p:cNvSpPr txBox="1"/>
          <p:nvPr/>
        </p:nvSpPr>
        <p:spPr>
          <a:xfrm>
            <a:off x="652050" y="1665400"/>
            <a:ext cx="7839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verage"/>
              <a:buChar char="●"/>
            </a:pPr>
            <a:r>
              <a:rPr lang="en" sz="3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Modules</a:t>
            </a:r>
            <a:endParaRPr sz="3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verage"/>
              <a:buChar char="●"/>
            </a:pPr>
            <a:r>
              <a:rPr lang="en" sz="3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Database diagram</a:t>
            </a:r>
            <a:endParaRPr sz="3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400"/>
              <a:t>Modules</a:t>
            </a:r>
            <a:endParaRPr sz="4400"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536875"/>
            <a:ext cx="8520600" cy="3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Tkinter.messagebox: Access to </a:t>
            </a:r>
            <a:r>
              <a:rPr lang="en" sz="2300"/>
              <a:t>standard</a:t>
            </a:r>
            <a:r>
              <a:rPr lang="en" sz="2300"/>
              <a:t> TK dialog boxes.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Tkinter.ttk: Provide access to the Tk themed widget set.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MySQL connector: database driver to process data in MySQL from python.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Os: Provide functions for interacting with the operating system. </a:t>
            </a:r>
            <a:endParaRPr sz="2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259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Modules</a:t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9541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Main_windown: to choose the user’s role.</a:t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6950" y="1467275"/>
            <a:ext cx="6190099" cy="348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221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1"/>
              <a:buFont typeface="Arial"/>
              <a:buNone/>
            </a:pPr>
            <a:r>
              <a:rPr lang="en" sz="4200"/>
              <a:t>Modules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794650"/>
            <a:ext cx="85206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Computer_store_management: for staff to manage information of staffs, customers and products.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0362" y="1613525"/>
            <a:ext cx="6143275" cy="345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221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Modules</a:t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311700" y="794625"/>
            <a:ext cx="8520600" cy="37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Computer_store: for customer to collect information of products.</a:t>
            </a:r>
            <a:endParaRPr/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1350" y="1524475"/>
            <a:ext cx="6081302" cy="342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